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8" r:id="rId9"/>
    <p:sldId id="286" r:id="rId10"/>
    <p:sldId id="259" r:id="rId11"/>
    <p:sldId id="274" r:id="rId12"/>
    <p:sldId id="270" r:id="rId13"/>
    <p:sldId id="282" r:id="rId14"/>
    <p:sldId id="275" r:id="rId15"/>
    <p:sldId id="284" r:id="rId16"/>
    <p:sldId id="283" r:id="rId17"/>
    <p:sldId id="261" r:id="rId18"/>
    <p:sldId id="273" r:id="rId19"/>
    <p:sldId id="269" r:id="rId20"/>
    <p:sldId id="289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3" autoAdjust="0"/>
    <p:restoredTop sz="89078" autoAdjust="0"/>
  </p:normalViewPr>
  <p:slideViewPr>
    <p:cSldViewPr snapToGrid="0">
      <p:cViewPr varScale="1">
        <p:scale>
          <a:sx n="88" d="100"/>
          <a:sy n="88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5B94B-4E6F-4F4B-B36A-849E71FE52CA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5D4A8-6543-4153-B55D-D93B6F336E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6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MS Paint?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5D4A8-6543-4153-B55D-D93B6F336EA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04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5D4A8-6543-4153-B55D-D93B6F336EA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66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5D4A8-6543-4153-B55D-D93B6F336EA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81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ARTBOARDS and USER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5D4A8-6543-4153-B55D-D93B6F336EA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5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5D4A8-6543-4153-B55D-D93B6F336EA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892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357D96-DC8C-4829-BB78-C8FC0365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B7C752-EC80-4B07-B19A-AC0418753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4C1D8D-013C-4B49-BB4E-BEEF3D13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7C13-7563-494E-8338-B5E95C9B4741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B4E2F1-18CE-4410-B82D-088567BB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CA21F0-24F8-4A58-B1B9-CC9C97E1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560A-1A42-4227-BB90-987FB34B3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59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1DD5A-AE87-475E-A60C-A8570FF0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6B4F88-027B-43D4-9FEB-0598BBE6D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250037-A0DC-422D-AB88-C0CA9032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7C13-7563-494E-8338-B5E95C9B4741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DA3782-C52B-47D6-B867-C72B0442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627D9F-F450-4A77-8E4C-D997F156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560A-1A42-4227-BB90-987FB34B3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418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9807BE-BEC3-407C-95A4-0E5094A72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C2853D-2F26-4F75-92E6-7A31FECC8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D6CE3-B8BB-4425-9AAE-67FC847D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7C13-7563-494E-8338-B5E95C9B4741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A83405-A007-4046-A47F-80D88F2E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68A8D1-C950-42A9-9336-0301E3D8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560A-1A42-4227-BB90-987FB34B3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63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ADAD5-8BD6-44EF-BFC4-84AFD257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F0BEC-0C9C-4F22-B050-AEA0325F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A98B17-E9DD-4FD9-A3F4-CA169FCA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7C13-7563-494E-8338-B5E95C9B4741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71C4D2-BF24-4B24-AB7C-C6E9132D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F492E9-EC89-4A10-B84E-9A87F0F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560A-1A42-4227-BB90-987FB34B3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039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57AA3-892D-4D00-9294-2015F466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BC6C95-191D-409E-960D-1E44E3F1B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C0F6F6-7463-4E06-B8EF-1AE8D086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7C13-7563-494E-8338-B5E95C9B4741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B0844C-2379-4F3B-96B5-62500EAC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77CC19-0E9D-4FFC-88F3-61673311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560A-1A42-4227-BB90-987FB34B3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46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D8C96-3F46-4CB4-A208-C4D540A2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EE0FB7-3A04-4114-A61B-55C877F8C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F50B59-F87C-4371-8FB3-9D84DBE4B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732E6C-CD0B-4840-A0F1-84F55F67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7C13-7563-494E-8338-B5E95C9B4741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16D4D4-563F-49E2-8098-E640BA88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7BD660-2BB7-439E-B200-753FA50F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560A-1A42-4227-BB90-987FB34B3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29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B5E5E5-562A-48E3-8CB2-2048C56B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E05C6C-EA14-4F26-BB77-14211ABC0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FAD6A5-9652-4C51-9324-69E8883C1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5DF868-30DD-4CAE-BCD6-C077EFAE8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97512D-4C85-49B6-81F4-F398446B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6C8D64-A4B9-4989-B617-C11D9CD8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7C13-7563-494E-8338-B5E95C9B4741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060E6D5-C107-4DB8-9B8C-417E3A56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15DB60-C8D4-4979-9F79-9BDAB1E0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560A-1A42-4227-BB90-987FB34B3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66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56197-71A3-4722-BE92-DF546321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DF83B7-CA4E-4599-A76C-0D73C99F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7C13-7563-494E-8338-B5E95C9B4741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339118-7687-41D4-834C-B2AB2A38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2A6A44-6E20-48A9-9CD8-8C2AD414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560A-1A42-4227-BB90-987FB34B3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52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B627D8-A752-4DD9-9DFA-3EEAA18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7C13-7563-494E-8338-B5E95C9B4741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34E8F4-FAB6-45BE-A1A6-0C7139EF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5C3D6A-1B4D-41C6-AEAE-9BEC1AE5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560A-1A42-4227-BB90-987FB34B3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84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A1298-EFDC-4B10-9C96-C79DC460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D17DF3-D864-45EE-823F-300189DB6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7FE53B-1A66-4BB2-8D96-1FDAED330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AD1BEE-7F31-41AE-B9F8-9162079D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7C13-7563-494E-8338-B5E95C9B4741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7B11A1-A713-482C-9AA0-854B03D4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88DBA5-B958-4BBD-8A14-CED26E92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560A-1A42-4227-BB90-987FB34B3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87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09BEE-62B7-4551-ABB7-4E6E6A8A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5400BEA-18EA-42E2-8160-C5A843C31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E45CD1-9626-4D3E-B149-67AEE51C5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39159F-95BA-4148-AEEB-E01CCA45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7C13-7563-494E-8338-B5E95C9B4741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3DBE55-20B4-4CB2-9A4F-DE48A9D2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85453C-A830-4007-A418-10A0C3E2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560A-1A42-4227-BB90-987FB34B3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0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5A6A7F-E830-4FF0-B3BD-B53F0A4A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5661E4-F7BC-4408-91D8-0ACA8107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0300FE-345D-40A0-8501-AC1B57E13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7C13-7563-494E-8338-B5E95C9B4741}" type="datetimeFigureOut">
              <a:rPr lang="en-CA" smtClean="0"/>
              <a:t>2018-12-07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2B3B85-A929-4761-AA37-3CFA69754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24649E-E82E-4369-B0D4-00D35A88B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560A-1A42-4227-BB90-987FB34B3E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1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ffinity.help/designer/en-US.lproj/index.html" TargetMode="External"/><Relationship Id="rId4" Type="http://schemas.openxmlformats.org/officeDocument/2006/relationships/hyperlink" Target="https://vimeo.com/album/3062024" TargetMode="External"/><Relationship Id="rId5" Type="http://schemas.openxmlformats.org/officeDocument/2006/relationships/hyperlink" Target="https://vimeo.com/channels/affinitydesign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ffinity.serif.com/en-us/designer/desktop/full-feature-lis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63E75-FA5C-4763-8AF3-D81FF77C6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429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CA" sz="8000" b="1" dirty="0">
                <a:solidFill>
                  <a:schemeClr val="bg1"/>
                </a:solidFill>
                <a:latin typeface="+mn-lt"/>
              </a:rPr>
              <a:t>SCIENTIFIC ILLUSTRATION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078F57-A7C3-452B-8F85-437CDBCC6127}"/>
              </a:ext>
            </a:extLst>
          </p:cNvPr>
          <p:cNvSpPr/>
          <p:nvPr/>
        </p:nvSpPr>
        <p:spPr>
          <a:xfrm>
            <a:off x="3705224" y="4363756"/>
            <a:ext cx="47815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/>
              <a:t>MBP Tech Talk</a:t>
            </a:r>
          </a:p>
          <a:p>
            <a:pPr algn="ctr"/>
            <a:r>
              <a:rPr lang="en-CA" sz="2800" b="1" dirty="0"/>
              <a:t>7 December 2018</a:t>
            </a:r>
          </a:p>
          <a:p>
            <a:pPr algn="ctr"/>
            <a:r>
              <a:rPr lang="en-CA" sz="2800" b="1" dirty="0"/>
              <a:t>Jenny Lou &amp; Carly Pellow</a:t>
            </a:r>
          </a:p>
        </p:txBody>
      </p:sp>
    </p:spTree>
    <p:extLst>
      <p:ext uri="{BB962C8B-B14F-4D97-AF65-F5344CB8AC3E}">
        <p14:creationId xmlns:p14="http://schemas.microsoft.com/office/powerpoint/2010/main" val="164372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758914-0816-4DE3-BAF8-189BE3F777E9}"/>
              </a:ext>
            </a:extLst>
          </p:cNvPr>
          <p:cNvSpPr txBox="1">
            <a:spLocks/>
          </p:cNvSpPr>
          <p:nvPr/>
        </p:nvSpPr>
        <p:spPr>
          <a:xfrm>
            <a:off x="0" y="-9418"/>
            <a:ext cx="12192000" cy="10125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chemeClr val="bg1"/>
                </a:solidFill>
                <a:latin typeface="+mn-lt"/>
              </a:rPr>
              <a:t>Affinity Designer: Quick Start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AE64581-5863-4F62-BB81-5BFEC75E4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990" y="1255699"/>
            <a:ext cx="7910935" cy="5232186"/>
          </a:xfrm>
        </p:spPr>
        <p:txBody>
          <a:bodyPr anchor="ctr">
            <a:noAutofit/>
          </a:bodyPr>
          <a:lstStyle/>
          <a:p>
            <a:pPr algn="l"/>
            <a:r>
              <a:rPr lang="en-CA" sz="2400" b="1" dirty="0">
                <a:latin typeface="+mn-lt"/>
              </a:rPr>
              <a:t>Artboard Setup</a:t>
            </a:r>
            <a:br>
              <a:rPr lang="en-CA" sz="2400" b="1" dirty="0">
                <a:latin typeface="+mn-lt"/>
              </a:rPr>
            </a:br>
            <a:r>
              <a:rPr lang="en-CA" sz="2400" b="1" dirty="0">
                <a:latin typeface="+mn-lt"/>
              </a:rPr>
              <a:t>User Interface</a:t>
            </a:r>
            <a:br>
              <a:rPr lang="en-CA" sz="2400" b="1" dirty="0">
                <a:latin typeface="+mn-lt"/>
              </a:rPr>
            </a:br>
            <a:r>
              <a:rPr lang="en-CA" sz="2400" b="1" dirty="0">
                <a:latin typeface="+mn-lt"/>
              </a:rPr>
              <a:t/>
            </a:r>
            <a:br>
              <a:rPr lang="en-CA" sz="2400" b="1" dirty="0">
                <a:latin typeface="+mn-lt"/>
              </a:rPr>
            </a:br>
            <a:r>
              <a:rPr lang="en-CA" sz="2400" b="1" u="sng" dirty="0">
                <a:latin typeface="+mn-lt"/>
              </a:rPr>
              <a:t>Vector Persona:</a:t>
            </a:r>
            <a:br>
              <a:rPr lang="en-CA" sz="2400" b="1" u="sng" dirty="0">
                <a:latin typeface="+mn-lt"/>
              </a:rPr>
            </a:br>
            <a:r>
              <a:rPr lang="en-CA" sz="2400" b="1" dirty="0">
                <a:latin typeface="+mn-lt"/>
              </a:rPr>
              <a:t>-creating curves</a:t>
            </a:r>
            <a:br>
              <a:rPr lang="en-CA" sz="2400" b="1" dirty="0">
                <a:latin typeface="+mn-lt"/>
              </a:rPr>
            </a:br>
            <a:r>
              <a:rPr lang="en-CA" sz="2400" b="1" dirty="0">
                <a:latin typeface="+mn-lt"/>
              </a:rPr>
              <a:t>-pen tool</a:t>
            </a:r>
            <a:br>
              <a:rPr lang="en-CA" sz="2400" b="1" dirty="0">
                <a:latin typeface="+mn-lt"/>
              </a:rPr>
            </a:br>
            <a:r>
              <a:rPr lang="en-CA" sz="2400" b="1" dirty="0">
                <a:latin typeface="+mn-lt"/>
              </a:rPr>
              <a:t>-node tool</a:t>
            </a:r>
            <a:br>
              <a:rPr lang="en-CA" sz="2400" b="1" dirty="0">
                <a:latin typeface="+mn-lt"/>
              </a:rPr>
            </a:br>
            <a:r>
              <a:rPr lang="en-CA" sz="2400" b="1" dirty="0">
                <a:latin typeface="+mn-lt"/>
              </a:rPr>
              <a:t>-setting up grids and snapping</a:t>
            </a:r>
            <a:br>
              <a:rPr lang="en-CA" sz="2400" b="1" dirty="0">
                <a:latin typeface="+mn-lt"/>
              </a:rPr>
            </a:br>
            <a:r>
              <a:rPr lang="en-CA" sz="2400" b="1" dirty="0">
                <a:latin typeface="+mn-lt"/>
              </a:rPr>
              <a:t>-color– fills / strokes</a:t>
            </a:r>
            <a:br>
              <a:rPr lang="en-CA" sz="2400" b="1" dirty="0">
                <a:latin typeface="+mn-lt"/>
              </a:rPr>
            </a:br>
            <a:r>
              <a:rPr lang="en-CA" sz="2400" b="1" dirty="0">
                <a:latin typeface="+mn-lt"/>
              </a:rPr>
              <a:t>-interactions b/w shapes – masking/clipping</a:t>
            </a:r>
            <a:br>
              <a:rPr lang="en-CA" sz="2400" b="1" dirty="0">
                <a:latin typeface="+mn-lt"/>
              </a:rPr>
            </a:br>
            <a:r>
              <a:rPr lang="en-CA" sz="2400" b="1" dirty="0">
                <a:latin typeface="+mn-lt"/>
              </a:rPr>
              <a:t/>
            </a:r>
            <a:br>
              <a:rPr lang="en-CA" sz="2400" b="1" dirty="0">
                <a:latin typeface="+mn-lt"/>
              </a:rPr>
            </a:br>
            <a:r>
              <a:rPr lang="en-CA" sz="2400" b="1" u="sng" dirty="0">
                <a:latin typeface="+mn-lt"/>
              </a:rPr>
              <a:t>Pixel Persona:</a:t>
            </a:r>
            <a:r>
              <a:rPr lang="en-CA" sz="2400" b="1" dirty="0">
                <a:latin typeface="+mn-lt"/>
              </a:rPr>
              <a:t/>
            </a:r>
            <a:br>
              <a:rPr lang="en-CA" sz="2400" b="1" dirty="0">
                <a:latin typeface="+mn-lt"/>
              </a:rPr>
            </a:br>
            <a:r>
              <a:rPr lang="en-CA" sz="2400" b="1" dirty="0">
                <a:latin typeface="+mn-lt"/>
              </a:rPr>
              <a:t>-creating raster graphics</a:t>
            </a:r>
            <a:br>
              <a:rPr lang="en-CA" sz="2400" b="1" dirty="0">
                <a:latin typeface="+mn-lt"/>
              </a:rPr>
            </a:br>
            <a:r>
              <a:rPr lang="en-CA" sz="2400" b="1" dirty="0">
                <a:latin typeface="+mn-lt"/>
              </a:rPr>
              <a:t>-combining with vector persona</a:t>
            </a:r>
          </a:p>
        </p:txBody>
      </p:sp>
    </p:spTree>
    <p:extLst>
      <p:ext uri="{BB962C8B-B14F-4D97-AF65-F5344CB8AC3E}">
        <p14:creationId xmlns:p14="http://schemas.microsoft.com/office/powerpoint/2010/main" val="144929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"/>
          <a:stretch/>
        </p:blipFill>
        <p:spPr>
          <a:xfrm>
            <a:off x="1341662" y="1045096"/>
            <a:ext cx="9508676" cy="5812904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758914-0816-4DE3-BAF8-189BE3F777E9}"/>
              </a:ext>
            </a:extLst>
          </p:cNvPr>
          <p:cNvSpPr txBox="1">
            <a:spLocks/>
          </p:cNvSpPr>
          <p:nvPr/>
        </p:nvSpPr>
        <p:spPr>
          <a:xfrm>
            <a:off x="0" y="-9418"/>
            <a:ext cx="12192000" cy="10125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chemeClr val="bg1"/>
                </a:solidFill>
                <a:latin typeface="+mn-lt"/>
              </a:rPr>
              <a:t>Create  Your Artboard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62F1667-49DA-4825-8273-1DDA0C425947}"/>
              </a:ext>
            </a:extLst>
          </p:cNvPr>
          <p:cNvSpPr txBox="1">
            <a:spLocks/>
          </p:cNvSpPr>
          <p:nvPr/>
        </p:nvSpPr>
        <p:spPr>
          <a:xfrm>
            <a:off x="2144981" y="2997050"/>
            <a:ext cx="2026335" cy="32796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>
                <a:latin typeface="+mn-lt"/>
              </a:rPr>
              <a:t>SETTINGS</a:t>
            </a:r>
            <a:endParaRPr lang="en-CA" sz="2000" b="1" dirty="0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77EBABC-6C03-413E-9F36-720F57476988}"/>
              </a:ext>
            </a:extLst>
          </p:cNvPr>
          <p:cNvCxnSpPr/>
          <p:nvPr/>
        </p:nvCxnSpPr>
        <p:spPr>
          <a:xfrm flipH="1">
            <a:off x="4171317" y="3161033"/>
            <a:ext cx="41730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B52E8A-D2E7-444E-AEAD-AD52E8FF6018}"/>
              </a:ext>
            </a:extLst>
          </p:cNvPr>
          <p:cNvSpPr/>
          <p:nvPr/>
        </p:nvSpPr>
        <p:spPr>
          <a:xfrm>
            <a:off x="1341662" y="2055926"/>
            <a:ext cx="299248" cy="25512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62F1667-49DA-4825-8273-1DDA0C425947}"/>
              </a:ext>
            </a:extLst>
          </p:cNvPr>
          <p:cNvSpPr txBox="1">
            <a:spLocks/>
          </p:cNvSpPr>
          <p:nvPr/>
        </p:nvSpPr>
        <p:spPr>
          <a:xfrm>
            <a:off x="142590" y="1379229"/>
            <a:ext cx="2398143" cy="3006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>
                <a:latin typeface="+mn-lt"/>
              </a:rPr>
              <a:t>INSERT ARTBOARDS</a:t>
            </a:r>
            <a:endParaRPr lang="en-CA" sz="2000" b="1" dirty="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77EBABC-6C03-413E-9F36-720F57476988}"/>
              </a:ext>
            </a:extLst>
          </p:cNvPr>
          <p:cNvCxnSpPr/>
          <p:nvPr/>
        </p:nvCxnSpPr>
        <p:spPr>
          <a:xfrm flipH="1" flipV="1">
            <a:off x="1490743" y="1670565"/>
            <a:ext cx="2154" cy="36173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B52E8A-D2E7-444E-AEAD-AD52E8FF6018}"/>
              </a:ext>
            </a:extLst>
          </p:cNvPr>
          <p:cNvSpPr/>
          <p:nvPr/>
        </p:nvSpPr>
        <p:spPr>
          <a:xfrm>
            <a:off x="4578187" y="1519104"/>
            <a:ext cx="3092335" cy="390306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4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3D195A4-09DC-4C7B-A5FD-A6B60C9B4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30"/>
          <a:stretch/>
        </p:blipFill>
        <p:spPr>
          <a:xfrm>
            <a:off x="0" y="396117"/>
            <a:ext cx="12192000" cy="646188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58CDB98-3E52-42B0-9918-689CA64AE960}"/>
              </a:ext>
            </a:extLst>
          </p:cNvPr>
          <p:cNvGrpSpPr/>
          <p:nvPr/>
        </p:nvGrpSpPr>
        <p:grpSpPr>
          <a:xfrm>
            <a:off x="17243" y="19291"/>
            <a:ext cx="12121657" cy="6662863"/>
            <a:chOff x="35172" y="19291"/>
            <a:chExt cx="12121657" cy="66628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A20107D-2048-4018-8CD1-E5A1CF6CAC35}"/>
                </a:ext>
              </a:extLst>
            </p:cNvPr>
            <p:cNvSpPr/>
            <p:nvPr/>
          </p:nvSpPr>
          <p:spPr>
            <a:xfrm>
              <a:off x="9794630" y="1195754"/>
              <a:ext cx="2362199" cy="5486400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635DCE2-504F-487D-B14A-ED5E08975097}"/>
                </a:ext>
              </a:extLst>
            </p:cNvPr>
            <p:cNvSpPr/>
            <p:nvPr/>
          </p:nvSpPr>
          <p:spPr>
            <a:xfrm>
              <a:off x="127000" y="685800"/>
              <a:ext cx="998416" cy="351692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xmlns="" id="{5E1BFE11-4AA9-40DB-B88D-3F829FDBD465}"/>
                </a:ext>
              </a:extLst>
            </p:cNvPr>
            <p:cNvSpPr txBox="1">
              <a:spLocks/>
            </p:cNvSpPr>
            <p:nvPr/>
          </p:nvSpPr>
          <p:spPr>
            <a:xfrm>
              <a:off x="8515040" y="1703005"/>
              <a:ext cx="1004295" cy="327966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CA" sz="2000" b="1" dirty="0">
                  <a:latin typeface="+mn-lt"/>
                </a:rPr>
                <a:t>STUDIO</a:t>
              </a: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xmlns="" id="{FBA32183-A8AC-43D5-9007-C755F0BB9E56}"/>
                </a:ext>
              </a:extLst>
            </p:cNvPr>
            <p:cNvSpPr txBox="1">
              <a:spLocks/>
            </p:cNvSpPr>
            <p:nvPr/>
          </p:nvSpPr>
          <p:spPr>
            <a:xfrm>
              <a:off x="35172" y="19291"/>
              <a:ext cx="1352393" cy="351924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CA" sz="2000" b="1" dirty="0">
                  <a:latin typeface="+mn-lt"/>
                </a:rPr>
                <a:t>PERSONAS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B85717E-9943-470E-BB8F-F95A0539A5A8}"/>
                </a:ext>
              </a:extLst>
            </p:cNvPr>
            <p:cNvSpPr/>
            <p:nvPr/>
          </p:nvSpPr>
          <p:spPr>
            <a:xfrm>
              <a:off x="35172" y="1274898"/>
              <a:ext cx="302454" cy="4897302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xmlns="" id="{262F1667-49DA-4825-8273-1DDA0C425947}"/>
                </a:ext>
              </a:extLst>
            </p:cNvPr>
            <p:cNvSpPr txBox="1">
              <a:spLocks/>
            </p:cNvSpPr>
            <p:nvPr/>
          </p:nvSpPr>
          <p:spPr>
            <a:xfrm>
              <a:off x="4837091" y="38686"/>
              <a:ext cx="2026335" cy="327966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CA" sz="2000" b="1" dirty="0">
                  <a:latin typeface="+mn-lt"/>
                </a:rPr>
                <a:t>ARRANGEMENT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xmlns="" id="{6C077F6A-4AE6-4E4A-A84E-C86C444E66BF}"/>
                </a:ext>
              </a:extLst>
            </p:cNvPr>
            <p:cNvSpPr txBox="1">
              <a:spLocks/>
            </p:cNvSpPr>
            <p:nvPr/>
          </p:nvSpPr>
          <p:spPr>
            <a:xfrm>
              <a:off x="7477669" y="31270"/>
              <a:ext cx="1384015" cy="327966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CA" sz="2000" b="1" dirty="0">
                  <a:latin typeface="+mn-lt"/>
                </a:rPr>
                <a:t>SNAPPING</a:t>
              </a: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xmlns="" id="{C6714D74-FEAE-40DE-9558-F603490D6F3E}"/>
                </a:ext>
              </a:extLst>
            </p:cNvPr>
            <p:cNvSpPr txBox="1">
              <a:spLocks/>
            </p:cNvSpPr>
            <p:nvPr/>
          </p:nvSpPr>
          <p:spPr>
            <a:xfrm>
              <a:off x="9799443" y="36021"/>
              <a:ext cx="1627410" cy="328225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CA" sz="2000" b="1" dirty="0">
                  <a:latin typeface="+mn-lt"/>
                </a:rPr>
                <a:t>OPERATIONS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690C858-EAFC-4614-BCB0-0B54D6C4E2C4}"/>
                </a:ext>
              </a:extLst>
            </p:cNvPr>
            <p:cNvSpPr/>
            <p:nvPr/>
          </p:nvSpPr>
          <p:spPr>
            <a:xfrm>
              <a:off x="8989255" y="685800"/>
              <a:ext cx="2968283" cy="351692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9BC77BB-F225-4AE8-88AA-2DB7F880CA4A}"/>
                </a:ext>
              </a:extLst>
            </p:cNvPr>
            <p:cNvSpPr/>
            <p:nvPr/>
          </p:nvSpPr>
          <p:spPr>
            <a:xfrm>
              <a:off x="7520459" y="683452"/>
              <a:ext cx="1258841" cy="351692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C06B069-715F-48CD-BD3D-8EB889EF247C}"/>
                </a:ext>
              </a:extLst>
            </p:cNvPr>
            <p:cNvSpPr/>
            <p:nvPr/>
          </p:nvSpPr>
          <p:spPr>
            <a:xfrm>
              <a:off x="3671669" y="683452"/>
              <a:ext cx="3638836" cy="351692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xmlns="" id="{C69084F1-45D6-44D7-82B3-016F54AB2C0F}"/>
                </a:ext>
              </a:extLst>
            </p:cNvPr>
            <p:cNvSpPr txBox="1">
              <a:spLocks/>
            </p:cNvSpPr>
            <p:nvPr/>
          </p:nvSpPr>
          <p:spPr>
            <a:xfrm>
              <a:off x="622282" y="1703005"/>
              <a:ext cx="912995" cy="327966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CA" sz="2000" b="1" dirty="0">
                  <a:latin typeface="+mn-lt"/>
                </a:rPr>
                <a:t>TOOLS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754F8D9-772E-474A-9A11-AB0BD528FE8D}"/>
                </a:ext>
              </a:extLst>
            </p:cNvPr>
            <p:cNvCxnSpPr>
              <a:stCxn id="10" idx="0"/>
            </p:cNvCxnSpPr>
            <p:nvPr/>
          </p:nvCxnSpPr>
          <p:spPr>
            <a:xfrm flipH="1" flipV="1">
              <a:off x="622282" y="347516"/>
              <a:ext cx="3926" cy="33828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77EBABC-6C03-413E-9F36-720F57476988}"/>
                </a:ext>
              </a:extLst>
            </p:cNvPr>
            <p:cNvCxnSpPr/>
            <p:nvPr/>
          </p:nvCxnSpPr>
          <p:spPr>
            <a:xfrm flipH="1" flipV="1">
              <a:off x="5850258" y="318584"/>
              <a:ext cx="3926" cy="33828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4D5121A-B78A-42A6-A29E-F9CD5C4DC998}"/>
                </a:ext>
              </a:extLst>
            </p:cNvPr>
            <p:cNvCxnSpPr/>
            <p:nvPr/>
          </p:nvCxnSpPr>
          <p:spPr>
            <a:xfrm flipH="1" flipV="1">
              <a:off x="8169676" y="330519"/>
              <a:ext cx="3926" cy="33828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BA4AB56-C12C-46FF-851F-28DD5EFB56A1}"/>
                </a:ext>
              </a:extLst>
            </p:cNvPr>
            <p:cNvCxnSpPr/>
            <p:nvPr/>
          </p:nvCxnSpPr>
          <p:spPr>
            <a:xfrm flipH="1" flipV="1">
              <a:off x="10613148" y="358396"/>
              <a:ext cx="3926" cy="33828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D0E1338-BCE8-4602-979B-A0D364E12293}"/>
                </a:ext>
              </a:extLst>
            </p:cNvPr>
            <p:cNvCxnSpPr>
              <a:cxnSpLocks/>
            </p:cNvCxnSpPr>
            <p:nvPr/>
          </p:nvCxnSpPr>
          <p:spPr>
            <a:xfrm>
              <a:off x="337626" y="1856945"/>
              <a:ext cx="286594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C7301B6-2B2F-4ABF-B1B9-2004D514AB32}"/>
                </a:ext>
              </a:extLst>
            </p:cNvPr>
            <p:cNvCxnSpPr>
              <a:cxnSpLocks/>
            </p:cNvCxnSpPr>
            <p:nvPr/>
          </p:nvCxnSpPr>
          <p:spPr>
            <a:xfrm>
              <a:off x="9508036" y="1840542"/>
              <a:ext cx="286594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9B52E8A-D2E7-444E-AEAD-AD52E8FF6018}"/>
              </a:ext>
            </a:extLst>
          </p:cNvPr>
          <p:cNvSpPr/>
          <p:nvPr/>
        </p:nvSpPr>
        <p:spPr>
          <a:xfrm>
            <a:off x="448160" y="2185784"/>
            <a:ext cx="9221653" cy="324682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59998BCF-C9EF-4A37-A6B0-124561FD2278}"/>
              </a:ext>
            </a:extLst>
          </p:cNvPr>
          <p:cNvSpPr txBox="1">
            <a:spLocks/>
          </p:cNvSpPr>
          <p:nvPr/>
        </p:nvSpPr>
        <p:spPr>
          <a:xfrm>
            <a:off x="4396651" y="1839016"/>
            <a:ext cx="1533048" cy="35169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 dirty="0">
                <a:latin typeface="+mn-lt"/>
              </a:rPr>
              <a:t>ARTBOARDS</a:t>
            </a:r>
          </a:p>
        </p:txBody>
      </p:sp>
    </p:spTree>
    <p:extLst>
      <p:ext uri="{BB962C8B-B14F-4D97-AF65-F5344CB8AC3E}">
        <p14:creationId xmlns:p14="http://schemas.microsoft.com/office/powerpoint/2010/main" val="34792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netlifyusercontent.com/assets/344dbf88-fdf9-42bb-adb4-46f01eedd629/8f6a1f3a-4bec-4e39-9599-a2e151eb32cd/tools-tooltips-draw-perso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4118"/>
            <a:ext cx="12192000" cy="44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758914-0816-4DE3-BAF8-189BE3F777E9}"/>
              </a:ext>
            </a:extLst>
          </p:cNvPr>
          <p:cNvSpPr txBox="1">
            <a:spLocks/>
          </p:cNvSpPr>
          <p:nvPr/>
        </p:nvSpPr>
        <p:spPr>
          <a:xfrm>
            <a:off x="0" y="-9418"/>
            <a:ext cx="12192000" cy="10125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chemeClr val="bg1"/>
                </a:solidFill>
                <a:latin typeface="+mn-lt"/>
              </a:rPr>
              <a:t>Tools at Your Disposal</a:t>
            </a:r>
          </a:p>
        </p:txBody>
      </p:sp>
    </p:spTree>
    <p:extLst>
      <p:ext uri="{BB962C8B-B14F-4D97-AF65-F5344CB8AC3E}">
        <p14:creationId xmlns:p14="http://schemas.microsoft.com/office/powerpoint/2010/main" val="23899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329" y="1121761"/>
            <a:ext cx="6776357" cy="1210183"/>
          </a:xfrm>
        </p:spPr>
        <p:txBody>
          <a:bodyPr/>
          <a:lstStyle/>
          <a:p>
            <a:r>
              <a:rPr lang="en-US" b="1" dirty="0"/>
              <a:t>Curve: open path with distinct start &amp; end</a:t>
            </a:r>
          </a:p>
          <a:p>
            <a:r>
              <a:rPr lang="en-US" b="1" dirty="0"/>
              <a:t>Nodes: endpoints of a curve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3758914-0816-4DE3-BAF8-189BE3F777E9}"/>
              </a:ext>
            </a:extLst>
          </p:cNvPr>
          <p:cNvSpPr txBox="1">
            <a:spLocks/>
          </p:cNvSpPr>
          <p:nvPr/>
        </p:nvSpPr>
        <p:spPr>
          <a:xfrm>
            <a:off x="0" y="-9418"/>
            <a:ext cx="12192000" cy="10125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081463" algn="l"/>
              </a:tabLst>
            </a:pPr>
            <a:r>
              <a:rPr lang="en-CA" b="1" dirty="0">
                <a:solidFill>
                  <a:schemeClr val="bg1"/>
                </a:solidFill>
                <a:latin typeface="+mn-lt"/>
              </a:rPr>
              <a:t>Creating Curves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14" y="2470809"/>
            <a:ext cx="4838700" cy="186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D195A4-09DC-4C7B-A5FD-A6B60C9B4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0" t="12852" r="97391" b="16130"/>
          <a:stretch/>
        </p:blipFill>
        <p:spPr>
          <a:xfrm>
            <a:off x="216570" y="1160626"/>
            <a:ext cx="381000" cy="5514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D195A4-09DC-4C7B-A5FD-A6B60C9B4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0" t="27985" r="97273" b="60600"/>
          <a:stretch/>
        </p:blipFill>
        <p:spPr>
          <a:xfrm>
            <a:off x="1151644" y="2317575"/>
            <a:ext cx="952501" cy="21248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85717E-9943-470E-BB8F-F95A0539A5A8}"/>
              </a:ext>
            </a:extLst>
          </p:cNvPr>
          <p:cNvSpPr/>
          <p:nvPr/>
        </p:nvSpPr>
        <p:spPr>
          <a:xfrm>
            <a:off x="255842" y="2317575"/>
            <a:ext cx="341728" cy="89896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9998BCF-C9EF-4A37-A6B0-124561FD2278}"/>
              </a:ext>
            </a:extLst>
          </p:cNvPr>
          <p:cNvSpPr txBox="1">
            <a:spLocks/>
          </p:cNvSpPr>
          <p:nvPr/>
        </p:nvSpPr>
        <p:spPr>
          <a:xfrm>
            <a:off x="2446775" y="2459971"/>
            <a:ext cx="1533048" cy="35169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 dirty="0">
                <a:latin typeface="+mn-lt"/>
              </a:rPr>
              <a:t>PEN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9998BCF-C9EF-4A37-A6B0-124561FD2278}"/>
              </a:ext>
            </a:extLst>
          </p:cNvPr>
          <p:cNvSpPr txBox="1">
            <a:spLocks/>
          </p:cNvSpPr>
          <p:nvPr/>
        </p:nvSpPr>
        <p:spPr>
          <a:xfrm>
            <a:off x="2446775" y="3988617"/>
            <a:ext cx="1533048" cy="35169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 dirty="0">
                <a:latin typeface="+mn-lt"/>
              </a:rPr>
              <a:t>BRUSH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9998BCF-C9EF-4A37-A6B0-124561FD2278}"/>
              </a:ext>
            </a:extLst>
          </p:cNvPr>
          <p:cNvSpPr txBox="1">
            <a:spLocks/>
          </p:cNvSpPr>
          <p:nvPr/>
        </p:nvSpPr>
        <p:spPr>
          <a:xfrm>
            <a:off x="2446775" y="3197713"/>
            <a:ext cx="1533048" cy="35169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>
                <a:latin typeface="+mn-lt"/>
              </a:rPr>
              <a:t>PENCIL</a:t>
            </a:r>
            <a:endParaRPr lang="en-CA" sz="2000" b="1" dirty="0">
              <a:latin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77EBABC-6C03-413E-9F36-720F57476988}"/>
              </a:ext>
            </a:extLst>
          </p:cNvPr>
          <p:cNvCxnSpPr/>
          <p:nvPr/>
        </p:nvCxnSpPr>
        <p:spPr>
          <a:xfrm>
            <a:off x="2104145" y="3376775"/>
            <a:ext cx="46295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77EBABC-6C03-413E-9F36-720F57476988}"/>
              </a:ext>
            </a:extLst>
          </p:cNvPr>
          <p:cNvCxnSpPr/>
          <p:nvPr/>
        </p:nvCxnSpPr>
        <p:spPr>
          <a:xfrm>
            <a:off x="2106703" y="2647943"/>
            <a:ext cx="46295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77EBABC-6C03-413E-9F36-720F57476988}"/>
              </a:ext>
            </a:extLst>
          </p:cNvPr>
          <p:cNvCxnSpPr/>
          <p:nvPr/>
        </p:nvCxnSpPr>
        <p:spPr>
          <a:xfrm>
            <a:off x="2104144" y="4164912"/>
            <a:ext cx="46295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5184559" y="4523216"/>
            <a:ext cx="6776357" cy="1210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Sharp (A): abrupt changes in direction</a:t>
            </a:r>
          </a:p>
          <a:p>
            <a:r>
              <a:rPr lang="en-US" b="1" dirty="0"/>
              <a:t>Smooth (B): continuous curve</a:t>
            </a:r>
          </a:p>
          <a:p>
            <a:r>
              <a:rPr lang="en-US" b="1" dirty="0"/>
              <a:t>Smart </a:t>
            </a:r>
            <a:r>
              <a:rPr lang="de-DE" b="1" dirty="0"/>
              <a:t>(C): </a:t>
            </a:r>
            <a:r>
              <a:rPr lang="de-DE" b="1" dirty="0" err="1"/>
              <a:t>continuous</a:t>
            </a:r>
            <a:r>
              <a:rPr lang="de-DE" b="1" dirty="0"/>
              <a:t> </a:t>
            </a:r>
            <a:r>
              <a:rPr lang="de-DE" b="1" dirty="0" err="1"/>
              <a:t>curve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line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best</a:t>
            </a:r>
            <a:r>
              <a:rPr lang="de-DE" b="1" dirty="0"/>
              <a:t> fit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627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390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Courtesy of: Developers Club at http://developers-</a:t>
            </a:r>
            <a:r>
              <a:rPr lang="en-US" sz="2000" dirty="0" err="1"/>
              <a:t>club.com</a:t>
            </a:r>
            <a:r>
              <a:rPr lang="en-US" sz="2000" dirty="0"/>
              <a:t>/posts/268283/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3758914-0816-4DE3-BAF8-189BE3F777E9}"/>
              </a:ext>
            </a:extLst>
          </p:cNvPr>
          <p:cNvSpPr txBox="1">
            <a:spLocks/>
          </p:cNvSpPr>
          <p:nvPr/>
        </p:nvSpPr>
        <p:spPr>
          <a:xfrm>
            <a:off x="0" y="-9418"/>
            <a:ext cx="12192000" cy="10125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081463" algn="l"/>
              </a:tabLst>
            </a:pPr>
            <a:r>
              <a:rPr lang="en-CA" b="1" dirty="0">
                <a:solidFill>
                  <a:schemeClr val="bg1"/>
                </a:solidFill>
                <a:latin typeface="+mn-lt"/>
              </a:rPr>
              <a:t>Pen  Tool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7378"/>
            <a:ext cx="10515600" cy="4007832"/>
          </a:xfrm>
        </p:spPr>
      </p:pic>
    </p:spTree>
    <p:extLst>
      <p:ext uri="{BB962C8B-B14F-4D97-AF65-F5344CB8AC3E}">
        <p14:creationId xmlns:p14="http://schemas.microsoft.com/office/powerpoint/2010/main" val="86289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390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/>
              <a:t>Courtesy of: Developers Club at http://developers-</a:t>
            </a:r>
            <a:r>
              <a:rPr lang="en-US" sz="2000" dirty="0" err="1"/>
              <a:t>club.com</a:t>
            </a:r>
            <a:r>
              <a:rPr lang="en-US" sz="2000" dirty="0"/>
              <a:t>/posts/268283/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3198"/>
            <a:ext cx="10515600" cy="403619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33758914-0816-4DE3-BAF8-189BE3F777E9}"/>
              </a:ext>
            </a:extLst>
          </p:cNvPr>
          <p:cNvSpPr txBox="1">
            <a:spLocks/>
          </p:cNvSpPr>
          <p:nvPr/>
        </p:nvSpPr>
        <p:spPr>
          <a:xfrm>
            <a:off x="0" y="-9418"/>
            <a:ext cx="12192000" cy="10125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081463" algn="l"/>
              </a:tabLst>
            </a:pPr>
            <a:r>
              <a:rPr lang="en-CA" b="1" dirty="0">
                <a:solidFill>
                  <a:schemeClr val="bg1"/>
                </a:solidFill>
                <a:latin typeface="+mn-lt"/>
              </a:rPr>
              <a:t>Node Tool</a:t>
            </a:r>
          </a:p>
        </p:txBody>
      </p:sp>
    </p:spTree>
    <p:extLst>
      <p:ext uri="{BB962C8B-B14F-4D97-AF65-F5344CB8AC3E}">
        <p14:creationId xmlns:p14="http://schemas.microsoft.com/office/powerpoint/2010/main" val="206508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046318-7B7E-4519-BBEE-0C8D8BD8E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092" y="4947993"/>
            <a:ext cx="2008892" cy="16902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0983EC40-825E-4F6A-868B-2FFD6622355A}"/>
              </a:ext>
            </a:extLst>
          </p:cNvPr>
          <p:cNvSpPr txBox="1">
            <a:spLocks/>
          </p:cNvSpPr>
          <p:nvPr/>
        </p:nvSpPr>
        <p:spPr>
          <a:xfrm>
            <a:off x="0" y="-9418"/>
            <a:ext cx="12192000" cy="10125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081463" algn="l"/>
              </a:tabLst>
            </a:pPr>
            <a:r>
              <a:rPr lang="en-CA" b="1" dirty="0">
                <a:solidFill>
                  <a:schemeClr val="bg1"/>
                </a:solidFill>
                <a:latin typeface="+mn-lt"/>
              </a:rPr>
              <a:t>Pixel Persona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5294886-E626-4789-935A-E3043846B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6" y="1122363"/>
            <a:ext cx="1422984" cy="54992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FCDA35E3-E457-4FC7-84C7-D963B098F623}"/>
              </a:ext>
            </a:extLst>
          </p:cNvPr>
          <p:cNvSpPr txBox="1">
            <a:spLocks/>
          </p:cNvSpPr>
          <p:nvPr/>
        </p:nvSpPr>
        <p:spPr>
          <a:xfrm>
            <a:off x="1892470" y="3190723"/>
            <a:ext cx="3231649" cy="35169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>
                <a:latin typeface="+mn-lt"/>
              </a:rPr>
              <a:t>Pixel Editing</a:t>
            </a:r>
            <a:endParaRPr lang="en-CA" sz="2000" b="1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715E3BE-B539-4DD0-896E-95D61CD0E240}"/>
              </a:ext>
            </a:extLst>
          </p:cNvPr>
          <p:cNvSpPr txBox="1">
            <a:spLocks/>
          </p:cNvSpPr>
          <p:nvPr/>
        </p:nvSpPr>
        <p:spPr>
          <a:xfrm>
            <a:off x="1892468" y="2013009"/>
            <a:ext cx="3231649" cy="35169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 dirty="0">
                <a:latin typeface="+mn-lt"/>
              </a:rPr>
              <a:t>Raster Selection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4DA0F68-962D-4056-8983-C02ADABD7AE3}"/>
              </a:ext>
            </a:extLst>
          </p:cNvPr>
          <p:cNvSpPr txBox="1">
            <a:spLocks/>
          </p:cNvSpPr>
          <p:nvPr/>
        </p:nvSpPr>
        <p:spPr>
          <a:xfrm>
            <a:off x="1892469" y="4596301"/>
            <a:ext cx="3231649" cy="35169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000" b="1" dirty="0">
                <a:latin typeface="+mn-lt"/>
              </a:rPr>
              <a:t>Retouching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F6810AB-B80A-4FAA-91BF-6F3DFF88A257}"/>
              </a:ext>
            </a:extLst>
          </p:cNvPr>
          <p:cNvSpPr/>
          <p:nvPr/>
        </p:nvSpPr>
        <p:spPr>
          <a:xfrm>
            <a:off x="260345" y="1681136"/>
            <a:ext cx="1009402" cy="12752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5BDEC4-1034-4DC8-83D0-285DE5315201}"/>
              </a:ext>
            </a:extLst>
          </p:cNvPr>
          <p:cNvSpPr/>
          <p:nvPr/>
        </p:nvSpPr>
        <p:spPr>
          <a:xfrm>
            <a:off x="260345" y="3075162"/>
            <a:ext cx="1009402" cy="118753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443C63A-8FE5-4916-9DF5-34175F6DE05F}"/>
              </a:ext>
            </a:extLst>
          </p:cNvPr>
          <p:cNvSpPr/>
          <p:nvPr/>
        </p:nvSpPr>
        <p:spPr>
          <a:xfrm>
            <a:off x="260345" y="4350545"/>
            <a:ext cx="1009402" cy="84320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6C98A41-90ED-4CA5-AB23-190090A52B52}"/>
              </a:ext>
            </a:extLst>
          </p:cNvPr>
          <p:cNvCxnSpPr/>
          <p:nvPr/>
        </p:nvCxnSpPr>
        <p:spPr>
          <a:xfrm flipV="1">
            <a:off x="1292523" y="2195400"/>
            <a:ext cx="735264" cy="271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AC368E5-DE37-4464-AE0C-75838F2C4B28}"/>
              </a:ext>
            </a:extLst>
          </p:cNvPr>
          <p:cNvCxnSpPr/>
          <p:nvPr/>
        </p:nvCxnSpPr>
        <p:spPr>
          <a:xfrm flipV="1">
            <a:off x="1284166" y="3373037"/>
            <a:ext cx="735264" cy="271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9FA5E56-2B58-406B-8FF6-DC791DA7BCCE}"/>
              </a:ext>
            </a:extLst>
          </p:cNvPr>
          <p:cNvCxnSpPr/>
          <p:nvPr/>
        </p:nvCxnSpPr>
        <p:spPr>
          <a:xfrm flipV="1">
            <a:off x="1249758" y="4788281"/>
            <a:ext cx="735264" cy="271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23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491F39-E132-4FC8-B3C2-1E866FD6B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156" y="1522995"/>
            <a:ext cx="6841689" cy="487815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53F5FE6B-0AD7-42F8-88CE-2CF43147AF58}"/>
              </a:ext>
            </a:extLst>
          </p:cNvPr>
          <p:cNvSpPr txBox="1">
            <a:spLocks/>
          </p:cNvSpPr>
          <p:nvPr/>
        </p:nvSpPr>
        <p:spPr>
          <a:xfrm>
            <a:off x="0" y="-9418"/>
            <a:ext cx="12192000" cy="10125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081463" algn="l"/>
              </a:tabLst>
            </a:pPr>
            <a:r>
              <a:rPr lang="en-CA" b="1" dirty="0">
                <a:solidFill>
                  <a:schemeClr val="bg1"/>
                </a:solidFill>
                <a:latin typeface="+mn-lt"/>
              </a:rPr>
              <a:t>Export Filetype Options</a:t>
            </a:r>
          </a:p>
        </p:txBody>
      </p:sp>
    </p:spTree>
    <p:extLst>
      <p:ext uri="{BB962C8B-B14F-4D97-AF65-F5344CB8AC3E}">
        <p14:creationId xmlns:p14="http://schemas.microsoft.com/office/powerpoint/2010/main" val="466894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3331"/>
            <a:ext cx="1236345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/>
              <a:t>Affinity Designer Resources: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List of features: </a:t>
            </a:r>
            <a:r>
              <a:rPr lang="en-US" sz="2400" b="1" dirty="0">
                <a:hlinkClick r:id="rId2"/>
              </a:rPr>
              <a:t>https://affinity.serif.com/en-us/designer/desktop/full-feature-list/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FAQ: </a:t>
            </a:r>
            <a:r>
              <a:rPr lang="en-US" sz="2400" b="1" dirty="0">
                <a:hlinkClick r:id="rId3"/>
              </a:rPr>
              <a:t>https://affinity.help/designer/en-US.lproj/index.html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Tutorials: </a:t>
            </a:r>
            <a:r>
              <a:rPr lang="en-US" sz="2400" b="1" dirty="0">
                <a:hlinkClick r:id="rId4"/>
              </a:rPr>
              <a:t>https://vimeo.com/album/3062024</a:t>
            </a:r>
            <a:r>
              <a:rPr lang="en-US" sz="2400" b="1" dirty="0"/>
              <a:t>; </a:t>
            </a:r>
            <a:r>
              <a:rPr lang="en-US" sz="2400" b="1" dirty="0">
                <a:hlinkClick r:id="rId5"/>
              </a:rPr>
              <a:t>https://vimeo.com/channels/affinitydesigner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/>
              <a:t>Alternatives: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Adobe Illustrator ($$$$)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err="1"/>
              <a:t>BioRender</a:t>
            </a:r>
            <a:r>
              <a:rPr lang="en-US" sz="2400" b="1" dirty="0"/>
              <a:t> (free)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err="1"/>
              <a:t>Servier</a:t>
            </a:r>
            <a:r>
              <a:rPr lang="en-US" sz="2400" b="1" dirty="0"/>
              <a:t> Medical Art (free)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Inkscape (free)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4783BF1-518E-4D19-9C52-10C92B20AEC6}"/>
              </a:ext>
            </a:extLst>
          </p:cNvPr>
          <p:cNvSpPr txBox="1">
            <a:spLocks/>
          </p:cNvSpPr>
          <p:nvPr/>
        </p:nvSpPr>
        <p:spPr>
          <a:xfrm>
            <a:off x="0" y="-2897"/>
            <a:ext cx="12192000" cy="111383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chemeClr val="bg1"/>
                </a:solidFill>
                <a:latin typeface="+mn-lt"/>
              </a:rPr>
              <a:t>Resources and Alternatives</a:t>
            </a:r>
          </a:p>
        </p:txBody>
      </p:sp>
    </p:spTree>
    <p:extLst>
      <p:ext uri="{BB962C8B-B14F-4D97-AF65-F5344CB8AC3E}">
        <p14:creationId xmlns:p14="http://schemas.microsoft.com/office/powerpoint/2010/main" val="35482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44CCDFE-3BD7-43AB-BA0A-CA425DB27904}"/>
              </a:ext>
            </a:extLst>
          </p:cNvPr>
          <p:cNvSpPr txBox="1">
            <a:spLocks/>
          </p:cNvSpPr>
          <p:nvPr/>
        </p:nvSpPr>
        <p:spPr>
          <a:xfrm>
            <a:off x="0" y="-9418"/>
            <a:ext cx="12192000" cy="10125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b="1" dirty="0">
                <a:solidFill>
                  <a:schemeClr val="bg1"/>
                </a:solidFill>
                <a:latin typeface="+mn-lt"/>
              </a:rPr>
              <a:t>Motivation: “a picture is worth 1000 words”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B27260-F9DE-4A26-86A6-EBE517FC05DE}"/>
              </a:ext>
            </a:extLst>
          </p:cNvPr>
          <p:cNvSpPr/>
          <p:nvPr/>
        </p:nvSpPr>
        <p:spPr>
          <a:xfrm>
            <a:off x="1057206" y="1355862"/>
            <a:ext cx="10085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3200" b="1" dirty="0"/>
              <a:t>The brain processes images 60 000 times faster than text.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68FC9B-E53F-40CA-9FA4-4ACEF029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2340892"/>
            <a:ext cx="2933700" cy="26574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334F89-BD13-45B5-AEA9-BF4E7A2CD3A9}"/>
              </a:ext>
            </a:extLst>
          </p:cNvPr>
          <p:cNvSpPr/>
          <p:nvPr/>
        </p:nvSpPr>
        <p:spPr>
          <a:xfrm>
            <a:off x="1932360" y="5394990"/>
            <a:ext cx="833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3200" b="1" dirty="0"/>
              <a:t>Yet many science images out there are sub-par…</a:t>
            </a:r>
          </a:p>
        </p:txBody>
      </p:sp>
    </p:spTree>
    <p:extLst>
      <p:ext uri="{BB962C8B-B14F-4D97-AF65-F5344CB8AC3E}">
        <p14:creationId xmlns:p14="http://schemas.microsoft.com/office/powerpoint/2010/main" val="3396099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6A7DA0-356C-4568-BE6B-45207EA72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042" y="0"/>
            <a:ext cx="6953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4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669593-BB73-4A88-A81B-D24F7BAD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" b="225"/>
          <a:stretch/>
        </p:blipFill>
        <p:spPr>
          <a:xfrm>
            <a:off x="1340566" y="1"/>
            <a:ext cx="9510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358793-219E-4F73-9DBB-A8E3FB9A8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"/>
          <a:stretch/>
        </p:blipFill>
        <p:spPr>
          <a:xfrm>
            <a:off x="130631" y="174384"/>
            <a:ext cx="4666445" cy="5098368"/>
          </a:xfrm>
          <a:prstGeom prst="rect">
            <a:avLst/>
          </a:prstGeom>
          <a:ln w="38100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1C7068F-B239-46C1-9527-9005E62BA946}"/>
              </a:ext>
            </a:extLst>
          </p:cNvPr>
          <p:cNvSpPr txBox="1">
            <a:spLocks/>
          </p:cNvSpPr>
          <p:nvPr/>
        </p:nvSpPr>
        <p:spPr>
          <a:xfrm>
            <a:off x="0" y="6445751"/>
            <a:ext cx="10222605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>
                <a:latin typeface="+mn-lt"/>
              </a:rPr>
              <a:t>D. P. Tuck and W. </a:t>
            </a:r>
            <a:r>
              <a:rPr lang="en-CA" sz="1800" dirty="0" err="1">
                <a:latin typeface="+mn-lt"/>
              </a:rPr>
              <a:t>Miranker</a:t>
            </a:r>
            <a:r>
              <a:rPr lang="en-CA" sz="1800" dirty="0">
                <a:latin typeface="+mn-lt"/>
              </a:rPr>
              <a:t>, </a:t>
            </a:r>
            <a:r>
              <a:rPr lang="en-CA" sz="1800" i="1" dirty="0">
                <a:latin typeface="+mn-lt"/>
              </a:rPr>
              <a:t>Theoretical Biology and Medical Modelling</a:t>
            </a:r>
            <a:r>
              <a:rPr lang="en-CA" sz="1800" dirty="0">
                <a:latin typeface="+mn-lt"/>
              </a:rPr>
              <a:t>, Vol. 7, No. 44, 2010.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F6C7D8-880C-45E2-B04F-F1672794C016}"/>
              </a:ext>
            </a:extLst>
          </p:cNvPr>
          <p:cNvSpPr/>
          <p:nvPr/>
        </p:nvSpPr>
        <p:spPr>
          <a:xfrm>
            <a:off x="0" y="53690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CA" b="1" dirty="0"/>
              <a:t>Figure 1.</a:t>
            </a:r>
            <a:r>
              <a:rPr lang="en-CA" dirty="0"/>
              <a:t> Concept: Collections of local populations of different clones interact in a niche-matrix view of a microenvironment via dispersal of individuals among niches (large ovals).</a:t>
            </a:r>
          </a:p>
        </p:txBody>
      </p:sp>
    </p:spTree>
    <p:extLst>
      <p:ext uri="{BB962C8B-B14F-4D97-AF65-F5344CB8AC3E}">
        <p14:creationId xmlns:p14="http://schemas.microsoft.com/office/powerpoint/2010/main" val="122608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orst science figures">
            <a:extLst>
              <a:ext uri="{FF2B5EF4-FFF2-40B4-BE49-F238E27FC236}">
                <a16:creationId xmlns:a16="http://schemas.microsoft.com/office/drawing/2014/main" xmlns="" id="{FC726B4A-8D21-4227-A3AC-1D0A236FB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1"/>
          <a:stretch/>
        </p:blipFill>
        <p:spPr bwMode="auto">
          <a:xfrm>
            <a:off x="110445" y="104414"/>
            <a:ext cx="7200976" cy="3938696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29AFE45-EEA0-49AA-93F9-29B6152B8465}"/>
              </a:ext>
            </a:extLst>
          </p:cNvPr>
          <p:cNvSpPr/>
          <p:nvPr/>
        </p:nvSpPr>
        <p:spPr>
          <a:xfrm>
            <a:off x="0" y="6457890"/>
            <a:ext cx="1142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P. </a:t>
            </a:r>
            <a:r>
              <a:rPr lang="en-CA" sz="2000" dirty="0" err="1">
                <a:solidFill>
                  <a:srgbClr val="000000"/>
                </a:solidFill>
              </a:rPr>
              <a:t>Mykland</a:t>
            </a:r>
            <a:r>
              <a:rPr lang="en-CA" sz="2000" dirty="0">
                <a:solidFill>
                  <a:srgbClr val="000000"/>
                </a:solidFill>
              </a:rPr>
              <a:t>, L. Tierney, B. Yu, </a:t>
            </a:r>
            <a:r>
              <a:rPr lang="en-CA" sz="2000" i="1" dirty="0">
                <a:solidFill>
                  <a:srgbClr val="000000"/>
                </a:solidFill>
              </a:rPr>
              <a:t>Journal of the American Statistical Association</a:t>
            </a:r>
            <a:r>
              <a:rPr lang="en-CA" sz="2000" dirty="0">
                <a:solidFill>
                  <a:srgbClr val="000000"/>
                </a:solidFill>
              </a:rPr>
              <a:t>. Vol. 90, 1995.</a:t>
            </a:r>
            <a:endParaRPr lang="en-CA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EC40B0-426C-40A6-94CF-9B1DCF4AC62A}"/>
              </a:ext>
            </a:extLst>
          </p:cNvPr>
          <p:cNvSpPr/>
          <p:nvPr/>
        </p:nvSpPr>
        <p:spPr>
          <a:xfrm>
            <a:off x="-1" y="4299867"/>
            <a:ext cx="8878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b="1" dirty="0"/>
              <a:t>Figure 1.</a:t>
            </a:r>
            <a:r>
              <a:rPr lang="en-CA" dirty="0"/>
              <a:t> SRQ Plots of </a:t>
            </a:r>
            <a:r>
              <a:rPr lang="en-CA" dirty="0" err="1"/>
              <a:t>Ti</a:t>
            </a:r>
            <a:r>
              <a:rPr lang="en-CA" dirty="0"/>
              <a:t>/Tn (vertical axes) against </a:t>
            </a:r>
            <a:r>
              <a:rPr lang="en-CA" dirty="0" err="1"/>
              <a:t>i</a:t>
            </a:r>
            <a:r>
              <a:rPr lang="en-CA" dirty="0"/>
              <a:t>/n (horizontal axes) for the Gibbs Sampler (a) and an Alternating Gibbs/Independence Sampler (b) for the Pump Failure Data Based on Runs of Length 5000. Lines through the origin with unit slope are shown dashed; axis ranges are from 0 to 1 for all axes.</a:t>
            </a:r>
          </a:p>
        </p:txBody>
      </p:sp>
    </p:spTree>
    <p:extLst>
      <p:ext uri="{BB962C8B-B14F-4D97-AF65-F5344CB8AC3E}">
        <p14:creationId xmlns:p14="http://schemas.microsoft.com/office/powerpoint/2010/main" val="268190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ical abstract: The good, the bad, and the ugly â controlling singlet oxygen through design of photosensitizers and delivery systems for photodynamic therapy">
            <a:extLst>
              <a:ext uri="{FF2B5EF4-FFF2-40B4-BE49-F238E27FC236}">
                <a16:creationId xmlns:a16="http://schemas.microsoft.com/office/drawing/2014/main" xmlns="" id="{D6A4B8D7-8F29-4C86-B847-4FEC963A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5460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FBAA09-9D12-4E3D-94D5-963A9FE8FA69}"/>
              </a:ext>
            </a:extLst>
          </p:cNvPr>
          <p:cNvSpPr/>
          <p:nvPr/>
        </p:nvSpPr>
        <p:spPr>
          <a:xfrm>
            <a:off x="0" y="6457890"/>
            <a:ext cx="1142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S. Callaghan and M. O. Senge, </a:t>
            </a:r>
            <a:r>
              <a:rPr lang="en-CA" sz="2000" i="1" dirty="0">
                <a:solidFill>
                  <a:srgbClr val="000000"/>
                </a:solidFill>
              </a:rPr>
              <a:t>Photochemical &amp; Photobiological Sciences</a:t>
            </a:r>
            <a:r>
              <a:rPr lang="en-CA" sz="2000" dirty="0">
                <a:solidFill>
                  <a:srgbClr val="000000"/>
                </a:solidFill>
              </a:rPr>
              <a:t>, Vol. 11, 2018.</a:t>
            </a:r>
            <a:endParaRPr lang="en-CA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60F72B5-4AD5-4366-AC91-3625A51D66B1}"/>
              </a:ext>
            </a:extLst>
          </p:cNvPr>
          <p:cNvSpPr/>
          <p:nvPr/>
        </p:nvSpPr>
        <p:spPr>
          <a:xfrm>
            <a:off x="-1" y="4299867"/>
            <a:ext cx="2419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b="1" dirty="0"/>
              <a:t>Graphical Abstract.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324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8DF8D4-20CB-4A89-9EBC-EC515BBA0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01854" cy="3906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1223D7-031C-46B2-8402-3D17A659C9B3}"/>
              </a:ext>
            </a:extLst>
          </p:cNvPr>
          <p:cNvSpPr/>
          <p:nvPr/>
        </p:nvSpPr>
        <p:spPr>
          <a:xfrm>
            <a:off x="0" y="6457890"/>
            <a:ext cx="1142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Q. Ma, </a:t>
            </a:r>
            <a:r>
              <a:rPr lang="en-CA" sz="2000" i="1" dirty="0"/>
              <a:t>et al., Royal Society of Chemistry</a:t>
            </a:r>
            <a:r>
              <a:rPr lang="en-CA" sz="2000" dirty="0"/>
              <a:t>, 2016.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5EFCC1-8B1E-4FDE-B946-12902DA08967}"/>
              </a:ext>
            </a:extLst>
          </p:cNvPr>
          <p:cNvSpPr/>
          <p:nvPr/>
        </p:nvSpPr>
        <p:spPr>
          <a:xfrm>
            <a:off x="-1" y="3906556"/>
            <a:ext cx="3219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b="1" dirty="0"/>
              <a:t>Graphical Abstract.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554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432C82-1F43-44F7-BDDC-FDB827A8F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" t="1739" r="1547" b="1739"/>
          <a:stretch/>
        </p:blipFill>
        <p:spPr>
          <a:xfrm>
            <a:off x="0" y="0"/>
            <a:ext cx="6902895" cy="42567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30E2E49-EAF4-407F-A84C-FF0DF99EC822}"/>
              </a:ext>
            </a:extLst>
          </p:cNvPr>
          <p:cNvSpPr/>
          <p:nvPr/>
        </p:nvSpPr>
        <p:spPr>
          <a:xfrm>
            <a:off x="0" y="6457890"/>
            <a:ext cx="1142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T. Wang, </a:t>
            </a:r>
            <a:r>
              <a:rPr lang="en-CA" sz="2000" i="1" dirty="0"/>
              <a:t>et al., Applied Materials and Interfaces</a:t>
            </a:r>
            <a:r>
              <a:rPr lang="en-CA" sz="2000" dirty="0"/>
              <a:t>, Vol. 3, 2011.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CCE742-757E-4AA4-8B11-4241D10B51AA}"/>
              </a:ext>
            </a:extLst>
          </p:cNvPr>
          <p:cNvSpPr/>
          <p:nvPr/>
        </p:nvSpPr>
        <p:spPr>
          <a:xfrm>
            <a:off x="-1" y="4299867"/>
            <a:ext cx="8878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b="1" dirty="0"/>
              <a:t>Graphical Abstract.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236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11CF6C3E-8765-495A-86B8-9BB765C5250E}"/>
              </a:ext>
            </a:extLst>
          </p:cNvPr>
          <p:cNvSpPr txBox="1">
            <a:spLocks/>
          </p:cNvSpPr>
          <p:nvPr/>
        </p:nvSpPr>
        <p:spPr>
          <a:xfrm>
            <a:off x="0" y="-9418"/>
            <a:ext cx="12192000" cy="10125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b="1" dirty="0">
                <a:solidFill>
                  <a:schemeClr val="bg1"/>
                </a:solidFill>
                <a:latin typeface="+mn-lt"/>
              </a:rPr>
              <a:t>Overcoming hurdles to scientific illustration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541D0E8-F06F-4EAE-A9DB-C6185EDE6D04}"/>
              </a:ext>
            </a:extLst>
          </p:cNvPr>
          <p:cNvSpPr/>
          <p:nvPr/>
        </p:nvSpPr>
        <p:spPr>
          <a:xfrm>
            <a:off x="216568" y="1355862"/>
            <a:ext cx="11598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400" b="1" dirty="0"/>
              <a:t>Even prominent journals will have fascinating findings accompanied by lop-sided figures with strange gradients and terrible colour combinations. Styles aside, they also fail to communicate the scientific story – a sad reality considering the time, energy and resources dedicated to the research.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60F0D4-7182-40E9-AE64-999FD5A11ACB}"/>
              </a:ext>
            </a:extLst>
          </p:cNvPr>
          <p:cNvSpPr/>
          <p:nvPr/>
        </p:nvSpPr>
        <p:spPr>
          <a:xfrm>
            <a:off x="216568" y="3904784"/>
            <a:ext cx="833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3200" b="1" dirty="0"/>
              <a:t>Hurdle 1: “I’m a scientist, not an artist.”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23C060-12E3-4DB0-91F3-564A0C458F67}"/>
              </a:ext>
            </a:extLst>
          </p:cNvPr>
          <p:cNvSpPr/>
          <p:nvPr/>
        </p:nvSpPr>
        <p:spPr>
          <a:xfrm>
            <a:off x="216568" y="4911740"/>
            <a:ext cx="833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3200" b="1" dirty="0"/>
              <a:t>Hurdle 2: “Making figures takes too long.”</a:t>
            </a:r>
          </a:p>
        </p:txBody>
      </p:sp>
    </p:spTree>
    <p:extLst>
      <p:ext uri="{BB962C8B-B14F-4D97-AF65-F5344CB8AC3E}">
        <p14:creationId xmlns:p14="http://schemas.microsoft.com/office/powerpoint/2010/main" val="173983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2B236404-CFFC-4574-8392-E6D8C6A77AC5}"/>
              </a:ext>
            </a:extLst>
          </p:cNvPr>
          <p:cNvSpPr txBox="1">
            <a:spLocks/>
          </p:cNvSpPr>
          <p:nvPr/>
        </p:nvSpPr>
        <p:spPr>
          <a:xfrm>
            <a:off x="0" y="-9418"/>
            <a:ext cx="12192000" cy="10125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b="1" dirty="0">
                <a:solidFill>
                  <a:schemeClr val="bg1"/>
                </a:solidFill>
                <a:latin typeface="+mn-lt"/>
              </a:rPr>
              <a:t>The 6 Principles of Design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xmlns="" id="{84799C2C-6AE0-45E2-BADF-AE8397B1B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70537" r="10846" b="20951"/>
          <a:stretch/>
        </p:blipFill>
        <p:spPr bwMode="auto">
          <a:xfrm>
            <a:off x="49038" y="4701883"/>
            <a:ext cx="4414838" cy="166552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xmlns="" id="{D5CC157C-2ACB-41D0-9DFC-01B837103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59044" r="10248" b="32444"/>
          <a:stretch/>
        </p:blipFill>
        <p:spPr bwMode="auto">
          <a:xfrm>
            <a:off x="4645167" y="3085976"/>
            <a:ext cx="4414838" cy="16882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xmlns="" id="{41FE55FE-9730-4423-ABA3-3528CDC14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47394" r="9919" b="44094"/>
          <a:stretch/>
        </p:blipFill>
        <p:spPr bwMode="auto">
          <a:xfrm>
            <a:off x="4645167" y="4925185"/>
            <a:ext cx="4414838" cy="16655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xmlns="" id="{56E137E2-1A6E-4560-AF8E-4C9D71790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35746" r="10891" b="55742"/>
          <a:stretch/>
        </p:blipFill>
        <p:spPr bwMode="auto">
          <a:xfrm>
            <a:off x="4645167" y="1268188"/>
            <a:ext cx="4414839" cy="16655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xmlns="" id="{7B6202B6-8594-4CC6-844E-5EDEE0320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 t="17166" r="10491" b="67355"/>
          <a:stretch/>
        </p:blipFill>
        <p:spPr bwMode="auto">
          <a:xfrm>
            <a:off x="52614" y="1500412"/>
            <a:ext cx="4414838" cy="30289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2DB65DE-3817-4F49-8F28-7F2A7312B774}"/>
              </a:ext>
            </a:extLst>
          </p:cNvPr>
          <p:cNvGrpSpPr/>
          <p:nvPr/>
        </p:nvGrpSpPr>
        <p:grpSpPr>
          <a:xfrm>
            <a:off x="9223206" y="3056948"/>
            <a:ext cx="2863971" cy="1717315"/>
            <a:chOff x="9136122" y="2882780"/>
            <a:chExt cx="2863971" cy="17173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8C38C8D-C178-4FF6-8FF5-52D3FC962671}"/>
                </a:ext>
              </a:extLst>
            </p:cNvPr>
            <p:cNvGrpSpPr/>
            <p:nvPr/>
          </p:nvGrpSpPr>
          <p:grpSpPr>
            <a:xfrm>
              <a:off x="9136122" y="2940724"/>
              <a:ext cx="2863970" cy="1659371"/>
              <a:chOff x="10524726" y="949124"/>
              <a:chExt cx="2863970" cy="1659371"/>
            </a:xfrm>
          </p:grpSpPr>
          <p:pic>
            <p:nvPicPr>
              <p:cNvPr id="11" name="Picture 2" descr="Related image">
                <a:extLst>
                  <a:ext uri="{FF2B5EF4-FFF2-40B4-BE49-F238E27FC236}">
                    <a16:creationId xmlns:a16="http://schemas.microsoft.com/office/drawing/2014/main" xmlns="" id="{AB32C33A-0615-46AF-A57A-FC0ADA2FD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98" t="84062" r="53660" b="8512"/>
              <a:stretch/>
            </p:blipFill>
            <p:spPr bwMode="auto">
              <a:xfrm>
                <a:off x="10524726" y="1155557"/>
                <a:ext cx="1435045" cy="1452938"/>
              </a:xfrm>
              <a:prstGeom prst="rect">
                <a:avLst/>
              </a:prstGeom>
              <a:noFill/>
              <a:ln w="381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Related image">
                <a:extLst>
                  <a:ext uri="{FF2B5EF4-FFF2-40B4-BE49-F238E27FC236}">
                    <a16:creationId xmlns:a16="http://schemas.microsoft.com/office/drawing/2014/main" xmlns="" id="{7A367195-B9C6-4E8F-87DF-A33C915128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42" t="84852" r="20826" b="8512"/>
              <a:stretch/>
            </p:blipFill>
            <p:spPr bwMode="auto">
              <a:xfrm>
                <a:off x="11959771" y="1277651"/>
                <a:ext cx="1428925" cy="1298258"/>
              </a:xfrm>
              <a:prstGeom prst="rect">
                <a:avLst/>
              </a:prstGeom>
              <a:noFill/>
              <a:ln w="381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Related image">
                <a:extLst>
                  <a:ext uri="{FF2B5EF4-FFF2-40B4-BE49-F238E27FC236}">
                    <a16:creationId xmlns:a16="http://schemas.microsoft.com/office/drawing/2014/main" xmlns="" id="{490418F3-94B5-430C-9614-F68CB71484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03" t="82500" r="28654" b="16017"/>
              <a:stretch/>
            </p:blipFill>
            <p:spPr bwMode="auto">
              <a:xfrm>
                <a:off x="10784114" y="949124"/>
                <a:ext cx="2351314" cy="290287"/>
              </a:xfrm>
              <a:prstGeom prst="rect">
                <a:avLst/>
              </a:prstGeom>
              <a:noFill/>
              <a:ln w="381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213D55B-A1B1-4E52-B5E9-1D4A2C851F4D}"/>
                </a:ext>
              </a:extLst>
            </p:cNvPr>
            <p:cNvSpPr/>
            <p:nvPr/>
          </p:nvSpPr>
          <p:spPr>
            <a:xfrm>
              <a:off x="9136123" y="2882780"/>
              <a:ext cx="2863970" cy="17173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87179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4076</TotalTime>
  <Words>493</Words>
  <Application>Microsoft Macintosh PowerPoint</Application>
  <PresentationFormat>Widescreen</PresentationFormat>
  <Paragraphs>72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Arial</vt:lpstr>
      <vt:lpstr>Office Theme</vt:lpstr>
      <vt:lpstr>SCIENTIFIC ILLUSTRATION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Artboard Setup User Interface  Vector Persona: -creating curves -pen tool -node tool -setting up grids and snapping -color– fills / strokes -interactions b/w shapes – masking/clipping  Pixel Persona: -creating raster graphics -combining with vector persona</vt:lpstr>
      <vt:lpstr>PowerPoint Presentation</vt:lpstr>
      <vt:lpstr>PowerPoint Presentation</vt:lpstr>
      <vt:lpstr>PowerPoint Presentation</vt:lpstr>
      <vt:lpstr>PowerPoint Presentation</vt:lpstr>
      <vt:lpstr>Courtesy of: Developers Club at http://developers-club.com/posts/268283/</vt:lpstr>
      <vt:lpstr>Courtesy of: Developers Club at http://developers-club.com/posts/268283/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Carly Pellow</dc:creator>
  <cp:lastModifiedBy>Jenny Lou</cp:lastModifiedBy>
  <cp:revision>44</cp:revision>
  <dcterms:created xsi:type="dcterms:W3CDTF">2018-11-27T20:28:57Z</dcterms:created>
  <dcterms:modified xsi:type="dcterms:W3CDTF">2018-12-08T22:41:42Z</dcterms:modified>
</cp:coreProperties>
</file>